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5"/>
  </p:notesMasterIdLst>
  <p:sldIdLst>
    <p:sldId id="272" r:id="rId2"/>
    <p:sldId id="257" r:id="rId3"/>
    <p:sldId id="258" r:id="rId4"/>
    <p:sldId id="271" r:id="rId5"/>
    <p:sldId id="262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22:32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29610 4328 24575,'35'0'0,"0"0"0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49854-41BE-F545-B87B-C8720EF4CB05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1DEB1-B7F8-7B43-9DB4-C18523A7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1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1DEB1-B7F8-7B43-9DB4-C18523A7E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0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3642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3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1763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5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6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51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92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F39974E-7698-2749-981F-D410B042E1BF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14EEB68-FE28-DD42-8CB3-0CCA52A825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284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00FF-2AEE-919A-AFE0-007C944D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244" y="2624328"/>
            <a:ext cx="9035512" cy="1609344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Forensic Sciences</a:t>
            </a:r>
          </a:p>
        </p:txBody>
      </p:sp>
    </p:spTree>
    <p:extLst>
      <p:ext uri="{BB962C8B-B14F-4D97-AF65-F5344CB8AC3E}">
        <p14:creationId xmlns:p14="http://schemas.microsoft.com/office/powerpoint/2010/main" val="333090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B11F-075E-154F-B23F-C5F244B6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39BC6-0FD2-BF4E-B191-6DA39590E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633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1130-76EA-0645-BBCD-B6C5B946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6C59F-89D8-754D-94D4-8FFD39682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2314"/>
          </a:xfrm>
        </p:spPr>
      </p:pic>
    </p:spTree>
    <p:extLst>
      <p:ext uri="{BB962C8B-B14F-4D97-AF65-F5344CB8AC3E}">
        <p14:creationId xmlns:p14="http://schemas.microsoft.com/office/powerpoint/2010/main" val="152963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F251-BFC3-424A-9A7E-2FBC4301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77480-E294-F846-AC6C-5111154B1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2315"/>
          </a:xfrm>
        </p:spPr>
      </p:pic>
    </p:spTree>
    <p:extLst>
      <p:ext uri="{BB962C8B-B14F-4D97-AF65-F5344CB8AC3E}">
        <p14:creationId xmlns:p14="http://schemas.microsoft.com/office/powerpoint/2010/main" val="160364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arwell Brain Fingerprinting: Executive Summary">
            <a:extLst>
              <a:ext uri="{FF2B5EF4-FFF2-40B4-BE49-F238E27FC236}">
                <a16:creationId xmlns:a16="http://schemas.microsoft.com/office/drawing/2014/main" id="{E5053BBE-C959-7846-A125-FA9955B0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85" y="283912"/>
            <a:ext cx="4082417" cy="292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l you need to know about laws on lie detectors tests. iPleaders">
            <a:extLst>
              <a:ext uri="{FF2B5EF4-FFF2-40B4-BE49-F238E27FC236}">
                <a16:creationId xmlns:a16="http://schemas.microsoft.com/office/drawing/2014/main" id="{C9A19CB4-70CB-F94C-B6D4-58E4B8AE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70" y="685800"/>
            <a:ext cx="6733674" cy="50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rco-analysis testing facility in Delhi expected to be operational soon:  Officials - The Economic Times">
            <a:extLst>
              <a:ext uri="{FF2B5EF4-FFF2-40B4-BE49-F238E27FC236}">
                <a16:creationId xmlns:a16="http://schemas.microsoft.com/office/drawing/2014/main" id="{07CA2CD4-C8AE-5242-840A-08111E5147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2" y="3425658"/>
            <a:ext cx="4042610" cy="292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4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B5C5-3936-424C-A08A-D6D46E15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Sciences?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8C2B-C4FF-E44C-A23D-FD60A7C7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Forensic (?) + Sciences (?)</a:t>
            </a:r>
          </a:p>
          <a:p>
            <a:r>
              <a:rPr lang="en-US" dirty="0"/>
              <a:t>Forensic sciences- an amalgamation of all sciences- used for judicial purposes.</a:t>
            </a:r>
          </a:p>
          <a:p>
            <a:r>
              <a:rPr lang="en-US" dirty="0"/>
              <a:t>The application of the methods, principles and techniques of the natural and physical sciences to matter of criminal and civil law (purpose of justice)</a:t>
            </a:r>
          </a:p>
          <a:p>
            <a:r>
              <a:rPr lang="en-US" dirty="0"/>
              <a:t>Identify, analyze, and compare the materials.</a:t>
            </a:r>
          </a:p>
          <a:p>
            <a:r>
              <a:rPr lang="en-US" dirty="0"/>
              <a:t>Establish the link b/w the crime, the criminal, the victim, the weapon of offence, the place and the time of occurrences.</a:t>
            </a:r>
          </a:p>
          <a:p>
            <a:r>
              <a:rPr lang="en-US" dirty="0"/>
              <a:t>It may be a simple identification of presences of a criminal to the complicated profiling. (from obvious evidences to complex DNA, molecular biology etc.,)</a:t>
            </a:r>
          </a:p>
          <a:p>
            <a:r>
              <a:rPr lang="en-US" dirty="0"/>
              <a:t>Multi-disciplinary field composed of many divisions and its units or subdivisions.</a:t>
            </a:r>
          </a:p>
        </p:txBody>
      </p:sp>
      <p:pic>
        <p:nvPicPr>
          <p:cNvPr id="1025" name="Picture 1" descr="page3image56394880">
            <a:extLst>
              <a:ext uri="{FF2B5EF4-FFF2-40B4-BE49-F238E27FC236}">
                <a16:creationId xmlns:a16="http://schemas.microsoft.com/office/drawing/2014/main" id="{1F2D3586-F996-9D45-925C-5B68A5DF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image56395840">
            <a:extLst>
              <a:ext uri="{FF2B5EF4-FFF2-40B4-BE49-F238E27FC236}">
                <a16:creationId xmlns:a16="http://schemas.microsoft.com/office/drawing/2014/main" id="{53DE6FF7-C2D6-C84C-B12C-7A2DC43C9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3image56395840">
            <a:extLst>
              <a:ext uri="{FF2B5EF4-FFF2-40B4-BE49-F238E27FC236}">
                <a16:creationId xmlns:a16="http://schemas.microsoft.com/office/drawing/2014/main" id="{B00DFE52-6976-A044-9483-21238CC2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9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0294D7-D1AB-82C7-CF59-513345C63778}"/>
                  </a:ext>
                </a:extLst>
              </p14:cNvPr>
              <p14:cNvContentPartPr/>
              <p14:nvPr/>
            </p14:nvContentPartPr>
            <p14:xfrm>
              <a:off x="9270114" y="1875874"/>
              <a:ext cx="255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0294D7-D1AB-82C7-CF59-513345C63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0754" y="1866514"/>
                <a:ext cx="442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79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997B-29AB-9847-9020-BC6E598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484632"/>
            <a:ext cx="10058400" cy="880872"/>
          </a:xfrm>
        </p:spPr>
        <p:txBody>
          <a:bodyPr>
            <a:normAutofit/>
          </a:bodyPr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B9A7-BAC8-EA48-801F-4D81484E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868" y="1352584"/>
            <a:ext cx="10494264" cy="48889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Forensic (Latin) – of // before the forum</a:t>
            </a:r>
          </a:p>
          <a:p>
            <a:r>
              <a:rPr lang="en-US" dirty="0"/>
              <a:t>The term originated from the Roman times- where the criminal charges are meant to be presented before a group of public individuals in the forum. </a:t>
            </a:r>
          </a:p>
          <a:p>
            <a:r>
              <a:rPr lang="en-US" dirty="0"/>
              <a:t>Both parties presented their cases and the judgement-based on the best of their arguments.</a:t>
            </a:r>
          </a:p>
          <a:p>
            <a:r>
              <a:rPr lang="en-US" dirty="0"/>
              <a:t>1835- Henry Goddard- Used physical matching to connect the bullet with the murder weapon.</a:t>
            </a:r>
          </a:p>
          <a:p>
            <a:r>
              <a:rPr lang="en-US" dirty="0"/>
              <a:t>1836- James March- developed a chemical test to identify arsenic poisoning</a:t>
            </a:r>
          </a:p>
          <a:p>
            <a:r>
              <a:rPr lang="en-US" dirty="0"/>
              <a:t>1853- Mathieu </a:t>
            </a:r>
            <a:r>
              <a:rPr lang="en-US" dirty="0" err="1"/>
              <a:t>Orfilia</a:t>
            </a:r>
            <a:r>
              <a:rPr lang="en-US" dirty="0"/>
              <a:t>- detection of poisons// their effect on animals</a:t>
            </a:r>
          </a:p>
          <a:p>
            <a:r>
              <a:rPr lang="en-US" dirty="0"/>
              <a:t>1892- Chinese started fingerprints to ensure the business documents</a:t>
            </a:r>
          </a:p>
          <a:p>
            <a:r>
              <a:rPr lang="en-US" dirty="0"/>
              <a:t>1896- Sir Edward Henry- Henry’s classification</a:t>
            </a:r>
          </a:p>
          <a:p>
            <a:r>
              <a:rPr lang="en-US" dirty="0"/>
              <a:t>1910- Edmond </a:t>
            </a:r>
            <a:r>
              <a:rPr lang="en-US" dirty="0" err="1"/>
              <a:t>Locard</a:t>
            </a:r>
            <a:r>
              <a:rPr lang="en-US" dirty="0"/>
              <a:t>- Father of FS// First police crime laboratory- France</a:t>
            </a:r>
          </a:p>
          <a:p>
            <a:r>
              <a:rPr lang="en-US" dirty="0"/>
              <a:t>1930- Karl Landsteiner- blood grouping</a:t>
            </a:r>
          </a:p>
        </p:txBody>
      </p:sp>
    </p:spTree>
    <p:extLst>
      <p:ext uri="{BB962C8B-B14F-4D97-AF65-F5344CB8AC3E}">
        <p14:creationId xmlns:p14="http://schemas.microsoft.com/office/powerpoint/2010/main" val="318815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E89A-EFCC-E74B-8FDC-49664798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29" y="400411"/>
            <a:ext cx="10660941" cy="1609344"/>
          </a:xfrm>
        </p:spPr>
        <p:txBody>
          <a:bodyPr/>
          <a:lstStyle/>
          <a:p>
            <a:r>
              <a:rPr lang="en-US" dirty="0"/>
              <a:t>Nature and Scope of Forensic Sciences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1CDC-2E67-024A-8031-9D1EFC4F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29" y="2009755"/>
            <a:ext cx="10660941" cy="3272589"/>
          </a:xfrm>
        </p:spPr>
        <p:txBody>
          <a:bodyPr>
            <a:normAutofit/>
          </a:bodyPr>
          <a:lstStyle/>
          <a:p>
            <a:r>
              <a:rPr lang="en-US" sz="2800" dirty="0"/>
              <a:t>Nature: </a:t>
            </a:r>
            <a:r>
              <a:rPr lang="en-IN" sz="2800" b="1" dirty="0"/>
              <a:t>application of a broad spectrum of sciences to answer questions of interest to a legal system</a:t>
            </a:r>
            <a:r>
              <a:rPr lang="en-IN" sz="2800" dirty="0"/>
              <a:t>. This may be in matters relating to criminal law, civil law and regulatory laws. it may also relate to non-litigious matters.</a:t>
            </a:r>
          </a:p>
          <a:p>
            <a:endParaRPr lang="en-IN" sz="2800" dirty="0"/>
          </a:p>
          <a:p>
            <a:r>
              <a:rPr lang="en-IN" sz="2800" dirty="0"/>
              <a:t>Scope is everywhere where there arises a question of interest to a legal system.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613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1E8C-AFD1-4D4C-8FCD-D1FAA45E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05" y="685800"/>
            <a:ext cx="9512390" cy="1609344"/>
          </a:xfrm>
        </p:spPr>
        <p:txBody>
          <a:bodyPr/>
          <a:lstStyle/>
          <a:p>
            <a:r>
              <a:rPr lang="en-US" dirty="0"/>
              <a:t>2 Important Terms in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52F0-FC58-4541-8477-51228920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578" y="2668044"/>
            <a:ext cx="4496844" cy="3504156"/>
          </a:xfrm>
        </p:spPr>
        <p:txBody>
          <a:bodyPr>
            <a:normAutofit/>
          </a:bodyPr>
          <a:lstStyle/>
          <a:p>
            <a:r>
              <a:rPr lang="en-US" sz="4000" dirty="0"/>
              <a:t>Corpus Delicti </a:t>
            </a:r>
          </a:p>
          <a:p>
            <a:r>
              <a:rPr lang="en-US" sz="4000" dirty="0"/>
              <a:t>Modus Operandi </a:t>
            </a:r>
          </a:p>
        </p:txBody>
      </p:sp>
    </p:spTree>
    <p:extLst>
      <p:ext uri="{BB962C8B-B14F-4D97-AF65-F5344CB8AC3E}">
        <p14:creationId xmlns:p14="http://schemas.microsoft.com/office/powerpoint/2010/main" val="206934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1248-468C-2640-B911-DF2A656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Sciences – The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ED1C-3B1E-1947-8D5F-0959B565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764" y="1682087"/>
            <a:ext cx="10078872" cy="4490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Based on </a:t>
            </a:r>
            <a:r>
              <a:rPr lang="en-US" dirty="0">
                <a:solidFill>
                  <a:srgbClr val="FF0000"/>
                </a:solidFill>
              </a:rPr>
              <a:t>Locard’s Principle of Exchange</a:t>
            </a:r>
          </a:p>
          <a:p>
            <a:pPr lvl="1"/>
            <a:r>
              <a:rPr lang="en-US" dirty="0"/>
              <a:t>Whenever two objects- animate or inanimate,, microscopic or macroscopic, in whichever physical state- comes in contact with each other, there would be an exchange of materials and/or matters. </a:t>
            </a:r>
            <a:r>
              <a:rPr lang="en-US" dirty="0">
                <a:solidFill>
                  <a:srgbClr val="FF0000"/>
                </a:solidFill>
              </a:rPr>
              <a:t>(These materials and matters are known as</a:t>
            </a:r>
            <a:r>
              <a:rPr lang="en-US" b="1" i="1" dirty="0">
                <a:solidFill>
                  <a:srgbClr val="FF0000"/>
                </a:solidFill>
              </a:rPr>
              <a:t> Evidence)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3 types of evidence: </a:t>
            </a:r>
          </a:p>
          <a:p>
            <a:pPr lvl="8"/>
            <a:r>
              <a:rPr lang="en-US" sz="1900" dirty="0"/>
              <a:t>Testimonial evidence</a:t>
            </a:r>
          </a:p>
          <a:p>
            <a:pPr lvl="8"/>
            <a:r>
              <a:rPr lang="en-US" sz="1900" dirty="0"/>
              <a:t>Physical evidence</a:t>
            </a:r>
          </a:p>
          <a:p>
            <a:pPr lvl="8"/>
            <a:r>
              <a:rPr lang="en-US" sz="1900" dirty="0"/>
              <a:t>Trace evidence</a:t>
            </a:r>
          </a:p>
          <a:p>
            <a:pPr lvl="8"/>
            <a:r>
              <a:rPr lang="en-US" sz="1900" dirty="0"/>
              <a:t>Cyber Evidences</a:t>
            </a:r>
          </a:p>
          <a:p>
            <a:pPr marL="3730752" lvl="8" indent="0">
              <a:buNone/>
            </a:pPr>
            <a:endParaRPr lang="en-US" sz="1900" dirty="0"/>
          </a:p>
          <a:p>
            <a:r>
              <a:rPr lang="en-US" dirty="0"/>
              <a:t>Forensic sciences essentially deal with the laboratory examination of different types of evidence encountered at the crime scene.</a:t>
            </a:r>
          </a:p>
          <a:p>
            <a:r>
              <a:rPr lang="en-US" dirty="0"/>
              <a:t>Physical evidence is preferred over human evidence.</a:t>
            </a:r>
          </a:p>
        </p:txBody>
      </p:sp>
    </p:spTree>
    <p:extLst>
      <p:ext uri="{BB962C8B-B14F-4D97-AF65-F5344CB8AC3E}">
        <p14:creationId xmlns:p14="http://schemas.microsoft.com/office/powerpoint/2010/main" val="25779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A36C-158D-C84B-82AC-9110E478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forensic sciences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E386-0372-754C-B7B6-6EA8C2E3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91806"/>
            <a:ext cx="11493757" cy="4955797"/>
          </a:xfrm>
        </p:spPr>
        <p:txBody>
          <a:bodyPr>
            <a:normAutofit/>
          </a:bodyPr>
          <a:lstStyle/>
          <a:p>
            <a:r>
              <a:rPr lang="en-US" sz="2400" dirty="0"/>
              <a:t>7 basic principles of Forensic Sciences</a:t>
            </a:r>
          </a:p>
          <a:p>
            <a:pPr marL="0" indent="0">
              <a:buNone/>
            </a:pPr>
            <a:endParaRPr lang="en-US" sz="2400" dirty="0"/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Individuality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Principle of Exchange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Progressive change (Everything changes with the passage of time)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Comparison (only likes can be compared)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Analysis (Analysis can be no better than the sample analyzed)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Probability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/>
              <a:t>Law of Circumstantial Facts (Facts do not lie, human can and do)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81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173C-C70E-1740-8CC7-720BB358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B00D7-550A-D042-ACD0-15E69DF9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6424" y="0"/>
            <a:ext cx="12364847" cy="69582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77098-BFFC-C24A-BFEA-2A205E805E99}"/>
              </a:ext>
            </a:extLst>
          </p:cNvPr>
          <p:cNvSpPr txBox="1"/>
          <p:nvPr/>
        </p:nvSpPr>
        <p:spPr>
          <a:xfrm>
            <a:off x="438411" y="1632311"/>
            <a:ext cx="266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Forensic Scientist</a:t>
            </a:r>
          </a:p>
        </p:txBody>
      </p:sp>
    </p:spTree>
    <p:extLst>
      <p:ext uri="{BB962C8B-B14F-4D97-AF65-F5344CB8AC3E}">
        <p14:creationId xmlns:p14="http://schemas.microsoft.com/office/powerpoint/2010/main" val="55947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8292-794D-414D-A4F2-EAB6BECE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A4487-CCF0-DC4C-A80E-DB28235A0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54" t="4690" r="7946" b="6977"/>
          <a:stretch/>
        </p:blipFill>
        <p:spPr>
          <a:xfrm>
            <a:off x="0" y="-47093"/>
            <a:ext cx="12192000" cy="6905093"/>
          </a:xfrm>
        </p:spPr>
      </p:pic>
    </p:spTree>
    <p:extLst>
      <p:ext uri="{BB962C8B-B14F-4D97-AF65-F5344CB8AC3E}">
        <p14:creationId xmlns:p14="http://schemas.microsoft.com/office/powerpoint/2010/main" val="385291635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{60DFE629-152A-8049-B0FD-6AB3B4F0BE04}tf10001072</Template>
  <TotalTime>1527</TotalTime>
  <Words>494</Words>
  <Application>Microsoft Macintosh PowerPoint</Application>
  <PresentationFormat>Widescreen</PresentationFormat>
  <Paragraphs>51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Introduction to  Forensic Sciences</vt:lpstr>
      <vt:lpstr>Forensic Sciences?</vt:lpstr>
      <vt:lpstr>Introduction:</vt:lpstr>
      <vt:lpstr>Nature and Scope of Forensic Sciences</vt:lpstr>
      <vt:lpstr>2 Important Terms in Forensics</vt:lpstr>
      <vt:lpstr>Forensic Sciences – The Concept:</vt:lpstr>
      <vt:lpstr>Principles of forensic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Forensic Sciences</dc:title>
  <dc:creator>Kiruthiga U</dc:creator>
  <cp:lastModifiedBy>Kiruthiga U</cp:lastModifiedBy>
  <cp:revision>21</cp:revision>
  <dcterms:created xsi:type="dcterms:W3CDTF">2021-11-15T15:36:50Z</dcterms:created>
  <dcterms:modified xsi:type="dcterms:W3CDTF">2022-10-11T22:25:52Z</dcterms:modified>
</cp:coreProperties>
</file>